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Default Extension="doc" ContentType="application/msword"/>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embeddings/oleObject3.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7"/>
  </p:notesMasterIdLst>
  <p:sldIdLst>
    <p:sldId id="475" r:id="rId2"/>
    <p:sldId id="265" r:id="rId3"/>
    <p:sldId id="292" r:id="rId4"/>
    <p:sldId id="284" r:id="rId5"/>
    <p:sldId id="259" r:id="rId6"/>
    <p:sldId id="334" r:id="rId7"/>
    <p:sldId id="332" r:id="rId8"/>
    <p:sldId id="335" r:id="rId9"/>
    <p:sldId id="336" r:id="rId10"/>
    <p:sldId id="333" r:id="rId11"/>
    <p:sldId id="287" r:id="rId12"/>
    <p:sldId id="266" r:id="rId13"/>
    <p:sldId id="337" r:id="rId14"/>
    <p:sldId id="338" r:id="rId15"/>
    <p:sldId id="339" r:id="rId16"/>
    <p:sldId id="303" r:id="rId17"/>
    <p:sldId id="340" r:id="rId18"/>
    <p:sldId id="442" r:id="rId19"/>
    <p:sldId id="443" r:id="rId20"/>
    <p:sldId id="306" r:id="rId21"/>
    <p:sldId id="307" r:id="rId22"/>
    <p:sldId id="308" r:id="rId23"/>
    <p:sldId id="309" r:id="rId24"/>
    <p:sldId id="310" r:id="rId25"/>
    <p:sldId id="311" r:id="rId26"/>
    <p:sldId id="312" r:id="rId27"/>
    <p:sldId id="313" r:id="rId28"/>
    <p:sldId id="314" r:id="rId29"/>
    <p:sldId id="316" r:id="rId30"/>
    <p:sldId id="317" r:id="rId31"/>
    <p:sldId id="318" r:id="rId32"/>
    <p:sldId id="319" r:id="rId33"/>
    <p:sldId id="323" r:id="rId34"/>
    <p:sldId id="463" r:id="rId35"/>
    <p:sldId id="464" r:id="rId36"/>
    <p:sldId id="324" r:id="rId37"/>
    <p:sldId id="465" r:id="rId38"/>
    <p:sldId id="476" r:id="rId39"/>
    <p:sldId id="326" r:id="rId40"/>
    <p:sldId id="447" r:id="rId41"/>
    <p:sldId id="469" r:id="rId42"/>
    <p:sldId id="468" r:id="rId43"/>
    <p:sldId id="377" r:id="rId44"/>
    <p:sldId id="379" r:id="rId45"/>
    <p:sldId id="380" r:id="rId46"/>
    <p:sldId id="381" r:id="rId47"/>
    <p:sldId id="448" r:id="rId48"/>
    <p:sldId id="383" r:id="rId49"/>
    <p:sldId id="384" r:id="rId50"/>
    <p:sldId id="449" r:id="rId51"/>
    <p:sldId id="387" r:id="rId52"/>
    <p:sldId id="388" r:id="rId53"/>
    <p:sldId id="450" r:id="rId54"/>
    <p:sldId id="389" r:id="rId55"/>
    <p:sldId id="390" r:id="rId56"/>
    <p:sldId id="391" r:id="rId57"/>
    <p:sldId id="392" r:id="rId58"/>
    <p:sldId id="393" r:id="rId59"/>
    <p:sldId id="394" r:id="rId60"/>
    <p:sldId id="395" r:id="rId61"/>
    <p:sldId id="396" r:id="rId62"/>
    <p:sldId id="397" r:id="rId63"/>
    <p:sldId id="398" r:id="rId64"/>
    <p:sldId id="451" r:id="rId65"/>
    <p:sldId id="452" r:id="rId66"/>
    <p:sldId id="453" r:id="rId67"/>
    <p:sldId id="454" r:id="rId68"/>
    <p:sldId id="455" r:id="rId69"/>
    <p:sldId id="456" r:id="rId70"/>
    <p:sldId id="399" r:id="rId71"/>
    <p:sldId id="400" r:id="rId72"/>
    <p:sldId id="401" r:id="rId73"/>
    <p:sldId id="457" r:id="rId74"/>
    <p:sldId id="466" r:id="rId75"/>
    <p:sldId id="470" r:id="rId76"/>
    <p:sldId id="471" r:id="rId77"/>
    <p:sldId id="473" r:id="rId78"/>
    <p:sldId id="472" r:id="rId79"/>
    <p:sldId id="467" r:id="rId80"/>
    <p:sldId id="474" r:id="rId81"/>
    <p:sldId id="481" r:id="rId82"/>
    <p:sldId id="480" r:id="rId83"/>
    <p:sldId id="483" r:id="rId84"/>
    <p:sldId id="460" r:id="rId85"/>
    <p:sldId id="482"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viewProps" Target="viewProps.xml"/><Relationship Id="rId91" Type="http://schemas.openxmlformats.org/officeDocument/2006/relationships/theme" Target="theme/theme1.xml"/><Relationship Id="rId9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printerSettings" Target="printerSettings/printerSettings1.bin"/><Relationship Id="rId8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9/28/09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25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27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29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39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41</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51</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88F319-8FEF-B74E-94F0-72165036B61D}" type="slidenum">
              <a:rPr lang="en-US">
                <a:latin typeface="Arial" pitchFamily="-110" charset="0"/>
                <a:ea typeface="ＭＳ Ｐゴシック" pitchFamily="-110" charset="-128"/>
                <a:cs typeface="ＭＳ Ｐゴシック" pitchFamily="-110" charset="-128"/>
              </a:rPr>
              <a:pPr/>
              <a:t>52</a:t>
            </a:fld>
            <a:endParaRPr lang="en-US">
              <a:latin typeface="Arial" pitchFamily="-110" charset="0"/>
              <a:ea typeface="ＭＳ Ｐゴシック" pitchFamily="-110" charset="-128"/>
              <a:cs typeface="ＭＳ Ｐゴシック" pitchFamily="-11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54</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55</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56</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57</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58</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59</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60</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61</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62</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75</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79</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80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81</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pitchFamily="24" charset="0"/>
              </a:rPr>
              <a:t>Pythagoras = C, but could be that they can’t do </a:t>
            </a:r>
            <a:r>
              <a:rPr lang="en-US" smtClean="0">
                <a:latin typeface="Times" pitchFamily="24" charset="0"/>
              </a:rPr>
              <a:t>square numbers</a:t>
            </a:r>
            <a:endParaRPr lang="en-US">
              <a:latin typeface="Times" pitchFamily="2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83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pitchFamily="24" charset="0"/>
              </a:rPr>
              <a:t>Pythagoras = C, but could be that they can’t do </a:t>
            </a:r>
            <a:r>
              <a:rPr lang="en-US" smtClean="0">
                <a:latin typeface="Times" pitchFamily="24" charset="0"/>
              </a:rPr>
              <a:t>square numbers</a:t>
            </a:r>
            <a:endParaRPr lang="en-US">
              <a:latin typeface="Times" pitchFamily="2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84</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23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9/28/09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9/28/09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9/28/09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9/28/09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9/28/09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9/28/09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2.png"/><Relationship Id="rId5" Type="http://schemas.openxmlformats.org/officeDocument/2006/relationships/image" Target="../media/image1.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1.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png"/><Relationship Id="rId6" Type="http://schemas.openxmlformats.org/officeDocument/2006/relationships/image" Target="../media/image21.png"/><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1.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1.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1.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1.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1.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1.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9.png"/></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2.jpeg"/></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Raising Achievement </a:t>
            </a:r>
            <a:br>
              <a:rPr lang="en-US" dirty="0" smtClean="0">
                <a:solidFill>
                  <a:schemeClr val="bg1"/>
                </a:solidFill>
              </a:rPr>
            </a:br>
            <a:r>
              <a:rPr lang="en-US" dirty="0" smtClean="0">
                <a:solidFill>
                  <a:schemeClr val="bg1"/>
                </a:solidFill>
              </a:rPr>
              <a:t>through Literacy &amp; Numeracy</a:t>
            </a:r>
            <a:endParaRPr lang="en-US" dirty="0">
              <a:solidFill>
                <a:schemeClr val="bg1"/>
              </a:solidFill>
            </a:endParaRPr>
          </a:p>
        </p:txBody>
      </p:sp>
      <p:sp>
        <p:nvSpPr>
          <p:cNvPr id="21" name="TextBox 20"/>
          <p:cNvSpPr txBox="1"/>
          <p:nvPr/>
        </p:nvSpPr>
        <p:spPr>
          <a:xfrm>
            <a:off x="990600" y="5943600"/>
            <a:ext cx="7162800" cy="369332"/>
          </a:xfrm>
          <a:prstGeom prst="rect">
            <a:avLst/>
          </a:prstGeom>
          <a:noFill/>
        </p:spPr>
        <p:txBody>
          <a:bodyPr wrap="square" rtlCol="0">
            <a:spAutoFit/>
          </a:bodyPr>
          <a:lstStyle/>
          <a:p>
            <a:pPr algn="ctr"/>
            <a:r>
              <a:rPr lang="en-US" dirty="0" smtClean="0">
                <a:solidFill>
                  <a:srgbClr val="FFFFFF"/>
                </a:solidFill>
              </a:rPr>
              <a:t>Download this presentation at </a:t>
            </a:r>
            <a:r>
              <a:rPr lang="en-US" dirty="0" err="1" smtClean="0">
                <a:solidFill>
                  <a:srgbClr val="FFFFFF"/>
                </a:solidFill>
              </a:rPr>
              <a:t>www.geoffbarton.co.uk</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50000"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9" accel="50000" decel="5000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0-#ppt_w/2"/>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1295400"/>
            <a:ext cx="5080000" cy="3505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sp>
        <p:nvSpPr>
          <p:cNvPr id="73738" name="Text Box 10"/>
          <p:cNvSpPr txBox="1">
            <a:spLocks noChangeArrowheads="1"/>
          </p:cNvSpPr>
          <p:nvPr/>
        </p:nvSpPr>
        <p:spPr bwMode="auto">
          <a:xfrm>
            <a:off x="4495800" y="4191000"/>
            <a:ext cx="3314700" cy="1384995"/>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2800" dirty="0">
                <a:solidFill>
                  <a:schemeClr val="bg1"/>
                </a:solidFill>
              </a:rPr>
              <a:t>Literacy today is different from when we were younger</a:t>
            </a:r>
          </a:p>
        </p:txBody>
      </p:sp>
      <p:sp>
        <p:nvSpPr>
          <p:cNvPr id="73739" name="Text Box 11"/>
          <p:cNvSpPr txBox="1">
            <a:spLocks noChangeArrowheads="1"/>
          </p:cNvSpPr>
          <p:nvPr/>
        </p:nvSpPr>
        <p:spPr bwMode="auto">
          <a:xfrm>
            <a:off x="4495800" y="2286000"/>
            <a:ext cx="3314700" cy="156966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Literacy is taught - it doesn’t just happen</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7" name="Picture 6" descr="Picture 5.png"/>
          <p:cNvPicPr>
            <a:picLocks noChangeAspect="1"/>
          </p:cNvPicPr>
          <p:nvPr/>
        </p:nvPicPr>
        <p:blipFill>
          <a:blip r:embed="rId4"/>
          <a:stretch>
            <a:fillRect/>
          </a:stretch>
        </p:blipFill>
        <p:spPr>
          <a:xfrm>
            <a:off x="8072888" y="0"/>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9"/>
                                        </p:tgtEl>
                                        <p:attrNameLst>
                                          <p:attrName>style.visibility</p:attrName>
                                        </p:attrNameLst>
                                      </p:cBhvr>
                                      <p:to>
                                        <p:strVal val="visible"/>
                                      </p:to>
                                    </p:set>
                                    <p:animEffect transition="in" filter="checkerboard(across)">
                                      <p:cBhvr>
                                        <p:cTn id="12" dur="500"/>
                                        <p:tgtEl>
                                          <p:spTgt spid="737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checkerboard(down)">
                                      <p:cBhvr>
                                        <p:cTn id="1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39"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291088" y="1905000"/>
            <a:ext cx="6781800" cy="3170099"/>
          </a:xfrm>
          <a:prstGeom prst="rect">
            <a:avLst/>
          </a:prstGeom>
          <a:noFill/>
        </p:spPr>
        <p:txBody>
          <a:bodyPr wrap="square" rtlCol="0">
            <a:spAutoFit/>
          </a:bodyPr>
          <a:lstStyle/>
          <a:p>
            <a:pPr marL="742950" indent="-742950">
              <a:buFont typeface="Arial"/>
              <a:buChar char="•"/>
            </a:pPr>
            <a:r>
              <a:rPr lang="en-US" sz="4000" dirty="0" smtClean="0">
                <a:solidFill>
                  <a:srgbClr val="FFFFFF"/>
                </a:solidFill>
              </a:rPr>
              <a:t>Why </a:t>
            </a:r>
            <a:r>
              <a:rPr lang="en-US" sz="4000" dirty="0" smtClean="0">
                <a:solidFill>
                  <a:srgbClr val="FFFFFF"/>
                </a:solidFill>
              </a:rPr>
              <a:t>literacy (&amp; </a:t>
            </a:r>
            <a:r>
              <a:rPr lang="en-US" sz="4000" dirty="0" smtClean="0">
                <a:solidFill>
                  <a:srgbClr val="FFFFFF"/>
                </a:solidFill>
              </a:rPr>
              <a:t>n</a:t>
            </a:r>
            <a:r>
              <a:rPr lang="en-US" sz="4000" dirty="0" smtClean="0">
                <a:solidFill>
                  <a:srgbClr val="FFFFFF"/>
                </a:solidFill>
              </a:rPr>
              <a:t>umeracy) </a:t>
            </a:r>
            <a:r>
              <a:rPr lang="en-US" sz="4000" dirty="0" smtClean="0">
                <a:solidFill>
                  <a:srgbClr val="FFFFFF"/>
                </a:solidFill>
              </a:rPr>
              <a:t>are</a:t>
            </a:r>
            <a:r>
              <a:rPr lang="en-US" sz="4000" dirty="0" smtClean="0">
                <a:solidFill>
                  <a:srgbClr val="FFFFFF"/>
                </a:solidFill>
              </a:rPr>
              <a:t> </a:t>
            </a:r>
            <a:r>
              <a:rPr lang="en-US" sz="4000" dirty="0" smtClean="0">
                <a:solidFill>
                  <a:srgbClr val="FFFFFF"/>
                </a:solidFill>
              </a:rPr>
              <a:t>the </a:t>
            </a:r>
            <a:r>
              <a:rPr lang="en-US" sz="4000" dirty="0" smtClean="0">
                <a:solidFill>
                  <a:srgbClr val="3366FF"/>
                </a:solidFill>
              </a:rPr>
              <a:t>final frontier</a:t>
            </a:r>
          </a:p>
          <a:p>
            <a:pPr marL="742950" indent="-742950">
              <a:buFont typeface="Arial"/>
              <a:buChar char="•"/>
            </a:pPr>
            <a:r>
              <a:rPr lang="en-US" sz="4000" dirty="0" smtClean="0">
                <a:solidFill>
                  <a:srgbClr val="FFFFFF"/>
                </a:solidFill>
              </a:rPr>
              <a:t>How we’re all members of the </a:t>
            </a:r>
            <a:r>
              <a:rPr lang="en-US" sz="4000" dirty="0" smtClean="0">
                <a:solidFill>
                  <a:srgbClr val="3366FF"/>
                </a:solidFill>
              </a:rPr>
              <a:t>Literacy Club</a:t>
            </a:r>
          </a:p>
          <a:p>
            <a:pPr marL="742950" indent="-742950">
              <a:buFont typeface="Arial"/>
              <a:buChar char="•"/>
            </a:pPr>
            <a:r>
              <a:rPr lang="en-US" sz="4000" dirty="0" smtClean="0">
                <a:solidFill>
                  <a:srgbClr val="FFFFFF"/>
                </a:solidFill>
              </a:rPr>
              <a:t>It’s all about the </a:t>
            </a:r>
            <a:r>
              <a:rPr lang="en-US" sz="4000" dirty="0" smtClean="0">
                <a:solidFill>
                  <a:srgbClr val="3366FF"/>
                </a:solidFill>
              </a:rPr>
              <a:t>classroom</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62466"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64514"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66562"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3937000"/>
          </a:xfrm>
          <a:prstGeom prst="rect">
            <a:avLst/>
          </a:prstGeom>
          <a:solidFill>
            <a:srgbClr val="000000"/>
          </a:solidFill>
          <a:ln w="9525">
            <a:noFill/>
            <a:miter lim="800000"/>
            <a:headEnd/>
            <a:tailEnd/>
          </a:ln>
        </p:spPr>
        <p:txBody>
          <a:bodyPr>
            <a:prstTxWarp prst="textNoShape">
              <a:avLst/>
            </a:prstTxWarp>
            <a:spAutoFit/>
          </a:bodyPr>
          <a:lstStyle/>
          <a:p>
            <a:pPr>
              <a:spcBef>
                <a:spcPct val="50000"/>
              </a:spcBef>
              <a:buFontTx/>
              <a:buChar char="•"/>
            </a:pPr>
            <a:r>
              <a:rPr lang="en-GB" sz="2800" dirty="0">
                <a:solidFill>
                  <a:srgbClr val="FFFFFF"/>
                </a:solidFill>
              </a:rPr>
              <a:t> A 1997 survey showed that of 12 European countries, only Poland and Ireland had lower levels of adult literacy </a:t>
            </a:r>
          </a:p>
          <a:p>
            <a:pPr>
              <a:spcBef>
                <a:spcPct val="50000"/>
              </a:spcBef>
              <a:buFontTx/>
              <a:buChar char="•"/>
            </a:pPr>
            <a:r>
              <a:rPr lang="en-GB" sz="2800" dirty="0">
                <a:solidFill>
                  <a:srgbClr val="FFFFFF"/>
                </a:solidFill>
              </a:rPr>
              <a:t> 1-in-16 adults cannot identify a concert venue on a poster that contains name of band, price, date, time and venue</a:t>
            </a:r>
          </a:p>
          <a:p>
            <a:pPr>
              <a:spcBef>
                <a:spcPct val="50000"/>
              </a:spcBef>
              <a:buFontTx/>
              <a:buChar char="•"/>
            </a:pPr>
            <a:r>
              <a:rPr lang="en-GB" sz="2800" dirty="0">
                <a:solidFill>
                  <a:srgbClr val="FFFFFF"/>
                </a:solidFill>
              </a:rPr>
              <a:t> 7 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638550"/>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a:buFontTx/>
              <a:buChar char="•"/>
            </a:pPr>
            <a:r>
              <a:rPr lang="en-GB" sz="1600" b="1" dirty="0">
                <a:solidFill>
                  <a:srgbClr val="FFFFFF"/>
                </a:solidFill>
                <a:latin typeface="Verdana" pitchFamily="24" charset="0"/>
              </a:rPr>
              <a:t>Wild fowl - Puddles in the road </a:t>
            </a:r>
          </a:p>
          <a:p>
            <a:pPr>
              <a:buFontTx/>
              <a:buChar char="•"/>
            </a:pPr>
            <a:endParaRPr lang="en-GB" sz="1600" b="1" dirty="0">
              <a:solidFill>
                <a:srgbClr val="FFFFFF"/>
              </a:solidFill>
              <a:latin typeface="Verdana" pitchFamily="24" charset="0"/>
            </a:endParaRPr>
          </a:p>
          <a:p>
            <a:pPr>
              <a:buFontTx/>
              <a:buChar char="•"/>
            </a:pPr>
            <a:r>
              <a:rPr lang="en-GB" sz="1600" b="1" dirty="0">
                <a:solidFill>
                  <a:srgbClr val="FFFFFF"/>
                </a:solidFill>
                <a:latin typeface="Verdana" pitchFamily="24" charset="0"/>
              </a:rPr>
              <a:t>Riding school close by - "Marlborough country"  advert </a:t>
            </a:r>
          </a:p>
          <a:p>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1569660"/>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Schools </a:t>
            </a:r>
            <a:r>
              <a:rPr lang="en-GB" sz="2400" dirty="0">
                <a:solidFill>
                  <a:srgbClr val="FFFFFF"/>
                </a:solidFill>
                <a:latin typeface="Tahoma" pitchFamily="24" charset="0"/>
              </a:rPr>
              <a:t>do not always seem to understand the importance of pupils’ </a:t>
            </a:r>
            <a:r>
              <a:rPr lang="en-GB" sz="2400" b="1" dirty="0">
                <a:solidFill>
                  <a:srgbClr val="FFFFFF"/>
                </a:solidFill>
                <a:latin typeface="Tahoma" pitchFamily="24" charset="0"/>
              </a:rPr>
              <a:t>talk</a:t>
            </a:r>
            <a:r>
              <a:rPr lang="en-GB" sz="2400" dirty="0">
                <a:solidFill>
                  <a:srgbClr val="FFFFFF"/>
                </a:solidFill>
                <a:latin typeface="Tahoma" pitchFamily="24" charset="0"/>
              </a:rPr>
              <a:t> in developing both reading and writing.</a:t>
            </a:r>
            <a:r>
              <a:rPr lang="en-GB" sz="24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308324"/>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err="1" smtClean="0">
                <a:solidFill>
                  <a:srgbClr val="FFFFFF"/>
                </a:solidFill>
                <a:latin typeface="Tahoma" pitchFamily="24" charset="0"/>
              </a:rPr>
              <a:t>Myhill</a:t>
            </a:r>
            <a:r>
              <a:rPr lang="en-GB" sz="2400" dirty="0" smtClean="0">
                <a:solidFill>
                  <a:srgbClr val="FFFFFF"/>
                </a:solidFill>
                <a:latin typeface="Tahoma" pitchFamily="24" charset="0"/>
              </a:rPr>
              <a:t> and Fisher: ‘spoken language forms a constraint, a ceiling not only on the ability to comprehend but also on the ability to write, beyond which literacy cannot progress’.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824488" y="2335213"/>
            <a:ext cx="6248400" cy="2677656"/>
          </a:xfrm>
          <a:prstGeom prst="rect">
            <a:avLst/>
          </a:prstGeom>
          <a:noFill/>
          <a:ln w="9525">
            <a:noFill/>
            <a:miter lim="800000"/>
            <a:headEnd/>
            <a:tailEnd/>
          </a:ln>
        </p:spPr>
        <p:txBody>
          <a:bodyPr>
            <a:prstTxWarp prst="textNoShape">
              <a:avLst/>
            </a:prstTxWarp>
            <a:spAutoFit/>
          </a:bodyPr>
          <a:lstStyle/>
          <a:p>
            <a:pPr marL="1371600" lvl="2" indent="-457200">
              <a:spcAft>
                <a:spcPts val="600"/>
              </a:spcAft>
              <a:buFont typeface="Arial"/>
              <a:buChar char="•"/>
            </a:pPr>
            <a:r>
              <a:rPr lang="en-GB" sz="2400" dirty="0" smtClean="0">
                <a:solidFill>
                  <a:srgbClr val="FFFFFF"/>
                </a:solidFill>
                <a:latin typeface="Tahoma" pitchFamily="24" charset="0"/>
              </a:rPr>
              <a:t>Pupils do not improve writing solely by doing more of it; good quality writing benefits from focused discussion that gives pupils a chance to talk through ideas before writing and to respond to friends’ suggestions.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2209800"/>
            <a:ext cx="6858000" cy="3046988"/>
          </a:xfrm>
          <a:prstGeom prst="rect">
            <a:avLst/>
          </a:prstGeom>
          <a:noFill/>
          <a:ln w="9525">
            <a:noFill/>
            <a:miter lim="800000"/>
            <a:headEnd/>
            <a:tailEnd/>
          </a:ln>
        </p:spPr>
        <p:txBody>
          <a:bodyPr>
            <a:prstTxWarp prst="textNoShape">
              <a:avLst/>
            </a:prstTxWarp>
            <a:spAutoFit/>
          </a:bodyPr>
          <a:lstStyle/>
          <a:p>
            <a:pPr>
              <a:buFont typeface="Wingdings" pitchFamily="24" charset="2"/>
              <a:buChar char="q"/>
            </a:pPr>
            <a:r>
              <a:rPr lang="en-GB" sz="2400" dirty="0">
                <a:solidFill>
                  <a:srgbClr val="FFFFFF"/>
                </a:solidFill>
                <a:latin typeface="Tahoma" pitchFamily="24" charset="0"/>
              </a:rPr>
              <a:t> The Progress in International Reading Literacy Study (PIRLS) 2003: although the reading skills of 10 year old pupils in England compared well with those of pupils in other countries, </a:t>
            </a:r>
            <a:r>
              <a:rPr lang="en-GB" sz="2400" b="1" dirty="0">
                <a:solidFill>
                  <a:srgbClr val="FFFFFF"/>
                </a:solidFill>
                <a:latin typeface="Tahoma" pitchFamily="24" charset="0"/>
              </a:rPr>
              <a:t>they read less frequently for pleasure and were less interested in reading than those elsewhere.</a:t>
            </a:r>
            <a:r>
              <a:rPr lang="en-GB" sz="2400" dirty="0">
                <a:solidFill>
                  <a:srgbClr val="FFFFFF"/>
                </a:solidFill>
                <a:latin typeface="Tahoma" pitchFamily="24" charset="0"/>
              </a:rPr>
              <a:t> </a:t>
            </a:r>
            <a:endParaRPr lang="en-GB" sz="2400" dirty="0" smtClean="0">
              <a:solidFill>
                <a:srgbClr val="FFFFFF"/>
              </a:solidFill>
              <a:latin typeface="Tahoma" pitchFamily="24" charset="0"/>
            </a:endParaRPr>
          </a:p>
          <a:p>
            <a:endParaRPr lang="en-US" sz="2400" dirty="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left)">
                                      <p:cBhvr>
                                        <p:cTn id="7" dur="500"/>
                                        <p:tgtEl>
                                          <p:spTgt spid="276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981200"/>
            <a:ext cx="6858000" cy="3785652"/>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NFER 2003: </a:t>
            </a:r>
            <a:r>
              <a:rPr lang="en-GB" sz="24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400" dirty="0" smtClean="0">
              <a:solidFill>
                <a:srgbClr val="FFFFFF"/>
              </a:solidFill>
              <a:latin typeface="Tahoma" pitchFamily="24" charset="0"/>
            </a:endParaRPr>
          </a:p>
          <a:p>
            <a:pPr>
              <a:buFont typeface="Wingdings" pitchFamily="24" charset="2"/>
              <a:buChar char="q"/>
            </a:pPr>
            <a:r>
              <a:rPr lang="en-GB" sz="2400" dirty="0" smtClean="0">
                <a:solidFill>
                  <a:srgbClr val="FFFFFF"/>
                </a:solidFill>
                <a:latin typeface="Tahoma" pitchFamily="24" charset="0"/>
              </a:rPr>
              <a:t> A Nestlé/MORI report : </a:t>
            </a:r>
            <a:r>
              <a:rPr lang="en-GB" sz="2400" b="1" dirty="0" smtClean="0">
                <a:solidFill>
                  <a:srgbClr val="FFFFFF"/>
                </a:solidFill>
                <a:latin typeface="Tahoma" pitchFamily="24" charset="0"/>
              </a:rPr>
              <a:t>‘underclass’ of non-readers</a:t>
            </a:r>
            <a:r>
              <a:rPr lang="en-GB" sz="24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4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1295400" y="2756594"/>
            <a:ext cx="7522898" cy="2062103"/>
          </a:xfrm>
          <a:prstGeom prst="rect">
            <a:avLst/>
          </a:prstGeom>
          <a:noFill/>
          <a:ln w="9525">
            <a:noFill/>
            <a:miter lim="800000"/>
            <a:headEnd/>
            <a:tailEnd/>
          </a:ln>
        </p:spPr>
        <p:txBody>
          <a:bodyPr wrap="square">
            <a:prstTxWarp prst="textNoShape">
              <a:avLst/>
            </a:prstTxWarp>
            <a:spAutoFit/>
          </a:bodyPr>
          <a:lstStyle/>
          <a:p>
            <a:pPr marL="1371600" lvl="2" indent="-457200">
              <a:buFont typeface="Arial"/>
              <a:buChar char="•"/>
            </a:pPr>
            <a:r>
              <a:rPr lang="en-GB" sz="3200" dirty="0" smtClean="0">
                <a:solidFill>
                  <a:srgbClr val="FFFFFF"/>
                </a:solidFill>
                <a:latin typeface="Tahoma" pitchFamily="24" charset="0"/>
              </a:rPr>
              <a:t>English is “at the crossroads”</a:t>
            </a:r>
          </a:p>
          <a:p>
            <a:pPr marL="1371600" lvl="2" indent="-457200">
              <a:buFont typeface="Arial"/>
              <a:buChar char="•"/>
            </a:pPr>
            <a:r>
              <a:rPr lang="en-GB" sz="3200" dirty="0" smtClean="0">
                <a:solidFill>
                  <a:srgbClr val="FFFFFF"/>
                </a:solidFill>
                <a:latin typeface="Tahoma" pitchFamily="24" charset="0"/>
              </a:rPr>
              <a:t>Students cannot understand the rationale behind key stage 3</a:t>
            </a:r>
          </a:p>
          <a:p>
            <a:pPr marL="1371600" lvl="2" indent="-457200">
              <a:buFont typeface="Arial"/>
              <a:buChar char="•"/>
            </a:pPr>
            <a:r>
              <a:rPr lang="en-GB" sz="3200" dirty="0" smtClean="0">
                <a:solidFill>
                  <a:srgbClr val="FFFFFF"/>
                </a:solidFill>
                <a:latin typeface="Tahoma" pitchFamily="24" charset="0"/>
              </a:rPr>
              <a:t>Much writing seems irrelevant</a:t>
            </a:r>
            <a:endParaRPr lang="en-GB" sz="3200" dirty="0">
              <a:solidFill>
                <a:srgbClr val="FFFFFF"/>
              </a:solidFill>
              <a:latin typeface="Tahoma"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9638"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
        <p:nvSpPr>
          <p:cNvPr id="9" name="TextBox 8"/>
          <p:cNvSpPr txBox="1"/>
          <p:nvPr/>
        </p:nvSpPr>
        <p:spPr>
          <a:xfrm>
            <a:off x="838200" y="2387262"/>
            <a:ext cx="2209800" cy="369332"/>
          </a:xfrm>
          <a:prstGeom prst="rect">
            <a:avLst/>
          </a:prstGeom>
          <a:noFill/>
        </p:spPr>
        <p:txBody>
          <a:bodyPr wrap="square" rtlCol="0">
            <a:spAutoFit/>
          </a:bodyPr>
          <a:lstStyle/>
          <a:p>
            <a:r>
              <a:rPr lang="en-US" dirty="0" smtClean="0">
                <a:solidFill>
                  <a:schemeClr val="bg1"/>
                </a:solidFill>
              </a:rPr>
              <a:t>2009</a:t>
            </a:r>
            <a:endParaRPr lang="en-US"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subTnLst>
                                    <p:animClr>
                                      <p:cBhvr override="childStyle">
                                        <p:cTn dur="1" fill="hold" display="0" masterRel="nextClick" afterEffect="1"/>
                                        <p:tgtEl>
                                          <p:spTgt spid="284676">
                                            <p:txEl>
                                              <p:pRg st="1" end="1"/>
                                            </p:txEl>
                                          </p:spTgt>
                                        </p:tgtEl>
                                        <p:attrNameLst>
                                          <p:attrName>ppt_c</p:attrName>
                                        </p:attrNameLst>
                                      </p:cBhvr>
                                      <p:to>
                                        <a:schemeClr val="accent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6">
                                            <p:txEl>
                                              <p:pRg st="2" end="2"/>
                                            </p:txEl>
                                          </p:spTgt>
                                        </p:tgtEl>
                                        <p:attrNameLst>
                                          <p:attrName>style.visibility</p:attrName>
                                        </p:attrNameLst>
                                      </p:cBhvr>
                                      <p:to>
                                        <p:strVal val="visible"/>
                                      </p:to>
                                    </p:set>
                                    <p:animEffect transition="in" filter="wipe(left)">
                                      <p:cBhvr>
                                        <p:cTn id="17" dur="500"/>
                                        <p:tgtEl>
                                          <p:spTgt spid="284676">
                                            <p:txEl>
                                              <p:pRg st="2" end="2"/>
                                            </p:txEl>
                                          </p:spTgt>
                                        </p:tgtEl>
                                      </p:cBhvr>
                                    </p:animEffect>
                                  </p:childTnLst>
                                  <p:subTnLst>
                                    <p:animClr>
                                      <p:cBhvr override="childStyle">
                                        <p:cTn dur="1" fill="hold" display="0" masterRel="nextClick" afterEffect="1"/>
                                        <p:tgtEl>
                                          <p:spTgt spid="284676">
                                            <p:txEl>
                                              <p:pRg st="2" end="2"/>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2362200" y="2325770"/>
            <a:ext cx="1738395" cy="1738395"/>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4275259" y="232577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152400" y="2463477"/>
            <a:ext cx="2029214" cy="1524326"/>
          </a:xfrm>
          <a:prstGeom prst="rect">
            <a:avLst/>
          </a:prstGeom>
          <a:noFill/>
          <a:ln w="9525">
            <a:noFill/>
            <a:miter lim="800000"/>
            <a:headEnd/>
            <a:tailEnd/>
          </a:ln>
        </p:spPr>
      </p:pic>
      <p:pic>
        <p:nvPicPr>
          <p:cNvPr id="9" name="Picture 8" descr="10048753.jpg"/>
          <p:cNvPicPr>
            <a:picLocks noChangeAspect="1"/>
          </p:cNvPicPr>
          <p:nvPr/>
        </p:nvPicPr>
        <p:blipFill>
          <a:blip r:embed="rId7"/>
          <a:stretch>
            <a:fillRect/>
          </a:stretch>
        </p:blipFill>
        <p:spPr>
          <a:xfrm>
            <a:off x="6248400" y="2170195"/>
            <a:ext cx="2590800" cy="1817608"/>
          </a:xfrm>
          <a:prstGeom prst="rect">
            <a:avLst/>
          </a:prstGeom>
        </p:spPr>
      </p:pic>
      <p:sp>
        <p:nvSpPr>
          <p:cNvPr id="10" name="Rectangle 9"/>
          <p:cNvSpPr/>
          <p:nvPr/>
        </p:nvSpPr>
        <p:spPr>
          <a:xfrm>
            <a:off x="8072888" y="3809674"/>
            <a:ext cx="766312" cy="3313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95400" y="990600"/>
            <a:ext cx="6918325" cy="4524315"/>
          </a:xfrm>
          <a:prstGeom prst="rect">
            <a:avLst/>
          </a:prstGeom>
        </p:spPr>
        <p:txBody>
          <a:bodyPr>
            <a:spAutoFit/>
          </a:bodyPr>
          <a:lstStyle/>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Get me from Whitworth (above Rochdale) to Manchester Airport (bottom centre)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west of Bolton</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south of Sale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Name 4 villages on the A58</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4 villages (not towns) that are within the M60 motorway</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Find and then describe where these villages are (use words like just to the west of …):</a:t>
            </a:r>
          </a:p>
          <a:p>
            <a:pPr marL="1371600">
              <a:spcAft>
                <a:spcPts val="0"/>
              </a:spcAft>
              <a:defRPr/>
            </a:pPr>
            <a:r>
              <a:rPr lang="en-GB" sz="2400" dirty="0">
                <a:solidFill>
                  <a:srgbClr val="FFFFFF"/>
                </a:solidFill>
                <a:latin typeface="Times New Roman"/>
                <a:ea typeface="Cambria"/>
                <a:cs typeface="Times New Roman"/>
              </a:rPr>
              <a:t>a) Pemberton</a:t>
            </a:r>
          </a:p>
          <a:p>
            <a:pPr marL="1371600">
              <a:spcAft>
                <a:spcPts val="0"/>
              </a:spcAft>
              <a:defRPr/>
            </a:pPr>
            <a:r>
              <a:rPr lang="en-GB" sz="2400" dirty="0" err="1">
                <a:solidFill>
                  <a:srgbClr val="FFFFFF"/>
                </a:solidFill>
                <a:latin typeface="Times New Roman"/>
                <a:ea typeface="Cambria"/>
                <a:cs typeface="Times New Roman"/>
              </a:rPr>
              <a:t>b</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Lumb</a:t>
            </a:r>
            <a:endParaRPr lang="en-GB" sz="2400" dirty="0">
              <a:solidFill>
                <a:srgbClr val="FFFFFF"/>
              </a:solidFill>
              <a:latin typeface="Times New Roman"/>
              <a:ea typeface="Cambria"/>
              <a:cs typeface="Times New Roman"/>
            </a:endParaRPr>
          </a:p>
          <a:p>
            <a:pPr marL="1371600">
              <a:spcAft>
                <a:spcPts val="0"/>
              </a:spcAft>
              <a:defRPr/>
            </a:pPr>
            <a:r>
              <a:rPr lang="en-GB" sz="2400" dirty="0" err="1">
                <a:solidFill>
                  <a:srgbClr val="FFFFFF"/>
                </a:solidFill>
                <a:latin typeface="Times New Roman"/>
                <a:ea typeface="Cambria"/>
                <a:cs typeface="Times New Roman"/>
              </a:rPr>
              <a:t>c</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Dobcross</a:t>
            </a:r>
            <a:endParaRPr lang="en-GB" sz="2400" dirty="0">
              <a:solidFill>
                <a:srgbClr val="FFFFFF"/>
              </a:solidFill>
              <a:latin typeface="Times New Roman"/>
              <a:ea typeface="Cambria"/>
              <a:cs typeface="Times New Roman"/>
            </a:endParaRPr>
          </a:p>
        </p:txBody>
      </p:sp>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rgbClr val="FFFFFF"/>
                </a:solidFill>
              </a:rPr>
              <a:t>para-te</a:t>
            </a:r>
            <a:endParaRPr lang="en-US" sz="5400" dirty="0" smtClean="0">
              <a:solidFill>
                <a:srgbClr val="FFFFFF"/>
              </a:solidFill>
            </a:endParaRPr>
          </a:p>
          <a:p>
            <a:pPr algn="ctr"/>
            <a:r>
              <a:rPr lang="en-US" sz="5400" dirty="0" smtClean="0">
                <a:solidFill>
                  <a:srgbClr val="FFFFFF"/>
                </a:solidFill>
              </a:rPr>
              <a:t>Be-lie-</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Text Box 5"/>
          <p:cNvSpPr txBox="1">
            <a:spLocks noChangeArrowheads="1"/>
          </p:cNvSpPr>
          <p:nvPr/>
        </p:nvSpPr>
        <p:spPr bwMode="auto">
          <a:xfrm>
            <a:off x="11430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a:t>
            </a:r>
            <a:r>
              <a:rPr lang="en-GB" sz="3200" dirty="0" smtClean="0">
                <a:solidFill>
                  <a:srgbClr val="FFFFFF"/>
                </a:solidFill>
              </a:rPr>
              <a:t>		they’re</a:t>
            </a:r>
            <a:endParaRPr lang="en-GB" sz="3200" dirty="0">
              <a:solidFill>
                <a:srgbClr val="FFFFFF"/>
              </a:solidFill>
            </a:endParaRPr>
          </a:p>
          <a:p>
            <a:pPr>
              <a:spcBef>
                <a:spcPct val="50000"/>
              </a:spcBef>
            </a:pPr>
            <a:r>
              <a:rPr lang="en-GB" sz="3200" dirty="0">
                <a:solidFill>
                  <a:srgbClr val="FFFFFF"/>
                </a:solidFill>
              </a:rPr>
              <a:t>too		</a:t>
            </a:r>
            <a:r>
              <a:rPr lang="en-GB" sz="3200" dirty="0" smtClean="0">
                <a:solidFill>
                  <a:srgbClr val="FFFFFF"/>
                </a:solidFill>
              </a:rPr>
              <a:t>			two				to</a:t>
            </a:r>
            <a:endParaRPr lang="en-GB" sz="3200" dirty="0">
              <a:solidFill>
                <a:srgbClr val="FFFFFF"/>
              </a:solidFill>
            </a:endParaRP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1430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295400" y="2743200"/>
            <a:ext cx="7162800" cy="1200329"/>
          </a:xfrm>
          <a:prstGeom prst="rect">
            <a:avLst/>
          </a:prstGeom>
          <a:noFill/>
        </p:spPr>
        <p:txBody>
          <a:bodyPr wrap="square" rtlCol="0">
            <a:spAutoFit/>
          </a:bodyPr>
          <a:lstStyle/>
          <a:p>
            <a:pPr marL="742950" indent="-742950" algn="ctr"/>
            <a:r>
              <a:rPr lang="en-US" sz="3600" dirty="0" smtClean="0">
                <a:solidFill>
                  <a:srgbClr val="FFFFFF"/>
                </a:solidFill>
              </a:rPr>
              <a:t>WRITE NOW</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143000" y="2743200"/>
            <a:ext cx="7162800" cy="1569660"/>
          </a:xfrm>
          <a:prstGeom prst="rect">
            <a:avLst/>
          </a:prstGeom>
          <a:noFill/>
        </p:spPr>
        <p:txBody>
          <a:bodyPr wrap="square" rtlCol="0">
            <a:spAutoFit/>
          </a:bodyPr>
          <a:lstStyle/>
          <a:p>
            <a:pPr marL="742950" indent="-742950" algn="ctr"/>
            <a:r>
              <a:rPr lang="en-US" sz="4800" dirty="0" smtClean="0">
                <a:solidFill>
                  <a:srgbClr val="FFFFFF"/>
                </a:solidFill>
              </a:rPr>
              <a:t>Describe this room</a:t>
            </a:r>
          </a:p>
          <a:p>
            <a:endParaRPr lang="en-US" sz="48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pic>
        <p:nvPicPr>
          <p:cNvPr id="6" name="Picture 5"/>
          <p:cNvPicPr>
            <a:picLocks noChangeAspect="1"/>
          </p:cNvPicPr>
          <p:nvPr/>
        </p:nvPicPr>
        <p:blipFill>
          <a:blip r:embed="rId5"/>
          <a:stretch>
            <a:fillRect/>
          </a:stretch>
        </p:blipFill>
        <p:spPr>
          <a:xfrm>
            <a:off x="2743200" y="1752600"/>
            <a:ext cx="3962400" cy="3962400"/>
          </a:xfrm>
          <a:prstGeom prst="rect">
            <a:avLst/>
          </a:prstGeom>
        </p:spPr>
      </p:pic>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More of the same won’t work</a:t>
            </a:r>
          </a:p>
          <a:p>
            <a:pPr marL="742950" indent="-742950">
              <a:buFont typeface="+mj-lt"/>
              <a:buAutoNum type="arabicPeriod"/>
            </a:pPr>
            <a:r>
              <a:rPr lang="en-US" sz="3600" dirty="0" smtClean="0">
                <a:solidFill>
                  <a:srgbClr val="FFFFFF"/>
                </a:solidFill>
              </a:rPr>
              <a:t>Unpick misconceptions</a:t>
            </a:r>
          </a:p>
          <a:p>
            <a:pPr marL="742950" indent="-742950">
              <a:buFont typeface="+mj-lt"/>
              <a:buAutoNum type="arabicPeriod"/>
            </a:pPr>
            <a:r>
              <a:rPr lang="en-US" sz="3600" dirty="0" smtClean="0">
                <a:solidFill>
                  <a:srgbClr val="FFFFFF"/>
                </a:solidFill>
              </a:rPr>
              <a:t>C problems may be at E/F level</a:t>
            </a:r>
          </a:p>
          <a:p>
            <a:pPr marL="742950" indent="-742950">
              <a:buFont typeface="+mj-lt"/>
              <a:buAutoNum type="arabicPeriod"/>
            </a:pPr>
            <a:r>
              <a:rPr lang="en-US" sz="3600" dirty="0" smtClean="0">
                <a:solidFill>
                  <a:srgbClr val="FFFFFF"/>
                </a:solidFill>
              </a:rPr>
              <a:t>Teachers may not be the best teachers</a:t>
            </a:r>
          </a:p>
          <a:p>
            <a:pPr marL="742950" indent="-742950">
              <a:buFont typeface="+mj-lt"/>
              <a:buAutoNum type="arabicPeriod"/>
            </a:pPr>
            <a:r>
              <a:rPr lang="en-US" sz="3600" dirty="0" smtClean="0">
                <a:solidFill>
                  <a:srgbClr val="FFFFFF"/>
                </a:solidFill>
              </a:rPr>
              <a:t>Use language to deepen thinking</a:t>
            </a:r>
          </a:p>
          <a:p>
            <a:endParaRPr lang="en-US" sz="3600" dirty="0">
              <a:solidFill>
                <a:srgbClr val="FFFFFF"/>
              </a:solidFill>
            </a:endParaRPr>
          </a:p>
        </p:txBody>
      </p:sp>
      <p:pic>
        <p:nvPicPr>
          <p:cNvPr id="7" name="Picture 6" descr="10048753.jpg"/>
          <p:cNvPicPr>
            <a:picLocks noChangeAspect="1"/>
          </p:cNvPicPr>
          <p:nvPr/>
        </p:nvPicPr>
        <p:blipFill>
          <a:blip r:embed="rId3"/>
          <a:stretch>
            <a:fillRect/>
          </a:stretch>
        </p:blipFill>
        <p:spPr>
          <a:xfrm>
            <a:off x="0" y="87392"/>
            <a:ext cx="2590800" cy="1817608"/>
          </a:xfrm>
          <a:prstGeom prst="rect">
            <a:avLst/>
          </a:prstGeom>
        </p:spPr>
      </p:pic>
      <p:sp>
        <p:nvSpPr>
          <p:cNvPr id="8" name="Rectangle 7"/>
          <p:cNvSpPr/>
          <p:nvPr/>
        </p:nvSpPr>
        <p:spPr>
          <a:xfrm>
            <a:off x="1981200" y="1573656"/>
            <a:ext cx="766312" cy="3313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5"/>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09" name="Picture 61"/>
          <p:cNvPicPr>
            <a:picLocks noChangeAspect="1" noChangeArrowheads="1"/>
          </p:cNvPicPr>
          <p:nvPr/>
        </p:nvPicPr>
        <p:blipFill>
          <a:blip r:embed="rId2" cstate="print"/>
          <a:srcRect/>
          <a:stretch>
            <a:fillRect/>
          </a:stretch>
        </p:blipFill>
        <p:spPr bwMode="auto">
          <a:xfrm>
            <a:off x="395757" y="334382"/>
            <a:ext cx="8248209" cy="59521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More of the same won’t work</a:t>
            </a:r>
          </a:p>
          <a:p>
            <a:pPr marL="742950" indent="-742950">
              <a:buFont typeface="+mj-lt"/>
              <a:buAutoNum type="arabicPeriod"/>
            </a:pPr>
            <a:r>
              <a:rPr lang="en-US" sz="3600" dirty="0" smtClean="0">
                <a:solidFill>
                  <a:srgbClr val="FFFFFF"/>
                </a:solidFill>
              </a:rPr>
              <a:t>Unpick misconceptions</a:t>
            </a:r>
          </a:p>
          <a:p>
            <a:pPr marL="742950" indent="-742950">
              <a:buFont typeface="+mj-lt"/>
              <a:buAutoNum type="arabicPeriod"/>
            </a:pPr>
            <a:r>
              <a:rPr lang="en-US" sz="3600" dirty="0" smtClean="0">
                <a:solidFill>
                  <a:srgbClr val="FFFFFF"/>
                </a:solidFill>
              </a:rPr>
              <a:t>C problems may be at E/F level</a:t>
            </a:r>
          </a:p>
          <a:p>
            <a:pPr marL="742950" indent="-742950">
              <a:buFont typeface="+mj-lt"/>
              <a:buAutoNum type="arabicPeriod"/>
            </a:pPr>
            <a:r>
              <a:rPr lang="en-US" sz="3600" dirty="0" smtClean="0">
                <a:solidFill>
                  <a:srgbClr val="FFFFFF"/>
                </a:solidFill>
              </a:rPr>
              <a:t>Teachers may not be the best teachers</a:t>
            </a:r>
          </a:p>
          <a:p>
            <a:pPr marL="742950" indent="-742950">
              <a:buFont typeface="+mj-lt"/>
              <a:buAutoNum type="arabicPeriod"/>
            </a:pPr>
            <a:r>
              <a:rPr lang="en-US" sz="3600" dirty="0" smtClean="0">
                <a:solidFill>
                  <a:srgbClr val="FFFFFF"/>
                </a:solidFill>
              </a:rPr>
              <a:t>Use language to deepen thinking</a:t>
            </a:r>
          </a:p>
          <a:p>
            <a:endParaRPr lang="en-US" sz="3600" dirty="0">
              <a:solidFill>
                <a:srgbClr val="FFFFFF"/>
              </a:solidFill>
            </a:endParaRPr>
          </a:p>
        </p:txBody>
      </p:sp>
      <p:pic>
        <p:nvPicPr>
          <p:cNvPr id="7" name="Picture 6" descr="10048753.jpg"/>
          <p:cNvPicPr>
            <a:picLocks noChangeAspect="1"/>
          </p:cNvPicPr>
          <p:nvPr/>
        </p:nvPicPr>
        <p:blipFill>
          <a:blip r:embed="rId3"/>
          <a:stretch>
            <a:fillRect/>
          </a:stretch>
        </p:blipFill>
        <p:spPr>
          <a:xfrm>
            <a:off x="0" y="87392"/>
            <a:ext cx="2590800" cy="1817608"/>
          </a:xfrm>
          <a:prstGeom prst="rect">
            <a:avLst/>
          </a:prstGeom>
        </p:spPr>
      </p:pic>
      <p:sp>
        <p:nvSpPr>
          <p:cNvPr id="8" name="Rectangle 7"/>
          <p:cNvSpPr/>
          <p:nvPr/>
        </p:nvSpPr>
        <p:spPr>
          <a:xfrm>
            <a:off x="1981200" y="1573656"/>
            <a:ext cx="766312" cy="33134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5"/>
      <p:bldP spid="6" grpId="0" animBg="1"/>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Geoff Barton</a:t>
            </a:r>
          </a:p>
          <a:p>
            <a:r>
              <a:rPr lang="en-US" sz="2400" dirty="0" smtClean="0"/>
              <a:t>Head, King Edward VI School, Suffolk</a:t>
            </a:r>
            <a:endParaRPr lang="en-US" sz="2400" dirty="0"/>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268670" y="222995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323907" y="2389649"/>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ight Triangle 23"/>
          <p:cNvSpPr/>
          <p:nvPr/>
        </p:nvSpPr>
        <p:spPr>
          <a:xfrm>
            <a:off x="4576961"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Raising Achievement </a:t>
            </a:r>
            <a:br>
              <a:rPr lang="en-US" dirty="0" smtClean="0">
                <a:solidFill>
                  <a:schemeClr val="bg1"/>
                </a:solidFill>
              </a:rPr>
            </a:br>
            <a:r>
              <a:rPr lang="en-US" dirty="0" smtClean="0">
                <a:solidFill>
                  <a:schemeClr val="bg1"/>
                </a:solidFill>
              </a:rPr>
              <a:t>through Literacy &amp; Numeracy</a:t>
            </a:r>
            <a:endParaRPr lang="en-US" dirty="0">
              <a:solidFill>
                <a:schemeClr val="bg1"/>
              </a:solidFill>
            </a:endParaRPr>
          </a:p>
        </p:txBody>
      </p:sp>
      <p:sp>
        <p:nvSpPr>
          <p:cNvPr id="21" name="TextBox 20"/>
          <p:cNvSpPr txBox="1"/>
          <p:nvPr/>
        </p:nvSpPr>
        <p:spPr>
          <a:xfrm>
            <a:off x="990600" y="5943600"/>
            <a:ext cx="7162800" cy="369332"/>
          </a:xfrm>
          <a:prstGeom prst="rect">
            <a:avLst/>
          </a:prstGeom>
          <a:noFill/>
        </p:spPr>
        <p:txBody>
          <a:bodyPr wrap="square" rtlCol="0">
            <a:spAutoFit/>
          </a:bodyPr>
          <a:lstStyle/>
          <a:p>
            <a:pPr algn="ctr"/>
            <a:r>
              <a:rPr lang="en-US" dirty="0" smtClean="0">
                <a:solidFill>
                  <a:srgbClr val="FFFFFF"/>
                </a:solidFill>
              </a:rPr>
              <a:t>Download this presentation at </a:t>
            </a:r>
            <a:r>
              <a:rPr lang="en-US" dirty="0" err="1" smtClean="0">
                <a:solidFill>
                  <a:srgbClr val="FFFFFF"/>
                </a:solidFill>
              </a:rPr>
              <a:t>www.geoffbarton.co.uk</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3855</TotalTime>
  <Words>1801</Words>
  <Application>Microsoft Macintosh PowerPoint</Application>
  <PresentationFormat>On-screen Show (4:3)</PresentationFormat>
  <Paragraphs>282</Paragraphs>
  <Slides>85</Slides>
  <Notes>49</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Office Theme</vt:lpstr>
      <vt:lpstr>Clip</vt:lpstr>
      <vt:lpstr>Document</vt:lpstr>
      <vt:lpstr>Raising Achievement  through Literacy &amp; Numeracy</vt:lpstr>
      <vt:lpstr>Today:</vt:lpstr>
      <vt:lpstr>Approach:</vt:lpstr>
      <vt:lpstr>Slide 4</vt:lpstr>
      <vt:lpstr>Slide 5</vt:lpstr>
      <vt:lpstr>Slide 6</vt:lpstr>
      <vt:lpstr>Slide 7</vt:lpstr>
      <vt:lpstr>Slide 8</vt:lpstr>
      <vt:lpstr>Slide 9</vt:lpstr>
      <vt:lpstr>Slide 10</vt:lpstr>
      <vt:lpstr>Slide 11</vt:lpstr>
      <vt:lpstr>Slide 12</vt:lpstr>
      <vt:lpstr>3 Provocations:</vt:lpstr>
      <vt:lpstr>3 Provocations:</vt:lpstr>
      <vt:lpstr>3 Provocations: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October 2005: Key findings</vt:lpstr>
      <vt:lpstr>October 2005: Key findings</vt:lpstr>
      <vt:lpstr>October 2005: Key findings</vt:lpstr>
      <vt:lpstr>October 2005: Key findings</vt:lpstr>
      <vt:lpstr>October 2005: Key findings</vt:lpstr>
      <vt:lpstr>October 2005: Key findings</vt:lpstr>
      <vt:lpstr>Slide 39</vt:lpstr>
      <vt:lpstr>Slide 40</vt:lpstr>
      <vt:lpstr>Slide 41</vt:lpstr>
      <vt:lpstr>Slide 42</vt:lpstr>
      <vt:lpstr>SKIMMING</vt:lpstr>
      <vt:lpstr>Slide 44</vt:lpstr>
      <vt:lpstr>Slide 45</vt:lpstr>
      <vt:lpstr>Slide 46</vt:lpstr>
      <vt:lpstr>SCANNING</vt:lpstr>
      <vt:lpstr>Slide 48</vt:lpstr>
      <vt:lpstr>Slide 49</vt:lpstr>
      <vt:lpstr>CLOSE READING</vt:lpstr>
      <vt:lpstr>Slide 51</vt:lpstr>
      <vt:lpstr>Slide 52</vt:lpstr>
      <vt:lpstr>Research skills, not FOFO</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Raising Achievement  through Literacy &amp; Numeracy</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34</cp:revision>
  <dcterms:created xsi:type="dcterms:W3CDTF">2009-09-28T12:13:01Z</dcterms:created>
  <dcterms:modified xsi:type="dcterms:W3CDTF">2009-09-28T19:47:52Z</dcterms:modified>
</cp:coreProperties>
</file>